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58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73" r:id="rId10"/>
    <p:sldId id="274" r:id="rId11"/>
    <p:sldId id="265" r:id="rId12"/>
    <p:sldId id="266" r:id="rId13"/>
    <p:sldId id="267" r:id="rId14"/>
    <p:sldId id="276" r:id="rId15"/>
    <p:sldId id="268" r:id="rId16"/>
    <p:sldId id="269" r:id="rId17"/>
    <p:sldId id="277" r:id="rId18"/>
    <p:sldId id="278" r:id="rId19"/>
    <p:sldId id="270" r:id="rId20"/>
    <p:sldId id="271" r:id="rId21"/>
    <p:sldId id="272" r:id="rId22"/>
    <p:sldId id="279" r:id="rId23"/>
    <p:sldId id="280" r:id="rId24"/>
    <p:sldId id="275" r:id="rId25"/>
    <p:sldId id="284" r:id="rId26"/>
    <p:sldId id="281" r:id="rId27"/>
    <p:sldId id="282" r:id="rId28"/>
    <p:sldId id="283" r:id="rId29"/>
    <p:sldId id="285" r:id="rId3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>
      <p:cViewPr varScale="1">
        <p:scale>
          <a:sx n="46" d="100"/>
          <a:sy n="46" d="100"/>
        </p:scale>
        <p:origin x="1206" y="4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11050A-1D59-4211-A843-0CD6E9633AEB}" type="datetimeFigureOut">
              <a:rPr lang="en-US" smtClean="0"/>
              <a:t>2/18/2025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77DA27-56FA-49C8-A777-3ADE55B898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8362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55E4A-05C4-49C7-9BE5-803263AF6642}" type="datetime12">
              <a:rPr lang="en-US" smtClean="0"/>
              <a:t>5:43 PM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FE042-F153-4977-80AA-EE46DA0366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024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8B855-AA19-4FC7-A916-FB3557DD3929}" type="datetime12">
              <a:rPr lang="en-US" smtClean="0"/>
              <a:t>5:43 PM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FE042-F153-4977-80AA-EE46DA0366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8643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C79B6-A03E-4741-8610-CEB6FBE4A951}" type="datetime12">
              <a:rPr lang="en-US" smtClean="0"/>
              <a:t>5:43 PM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FE042-F153-4977-80AA-EE46DA0366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6728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7C2B50-CB33-4FAC-9502-91EE428CF017}" type="datetime12">
              <a:rPr lang="en-US" smtClean="0"/>
              <a:t>5:43 PM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FE042-F153-4977-80AA-EE46DA0366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7129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26A9C-7B2E-4765-BCFA-8129CCE6AE32}" type="datetime12">
              <a:rPr lang="en-US" smtClean="0"/>
              <a:t>5:43 PM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FE042-F153-4977-80AA-EE46DA0366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5969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7E3166-9D96-47F4-90F8-DF9364864AC0}" type="datetime12">
              <a:rPr lang="en-US" smtClean="0"/>
              <a:t>5:43 PM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FE042-F153-4977-80AA-EE46DA0366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4218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25C5E-3C53-46E4-80E7-B97A7E08CA32}" type="datetime12">
              <a:rPr lang="en-US" smtClean="0"/>
              <a:t>5:43 PM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FE042-F153-4977-80AA-EE46DA0366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03793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5503E-9166-4B08-984F-B4468B209141}" type="datetime12">
              <a:rPr lang="en-US" smtClean="0"/>
              <a:t>5:43 PM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FE042-F153-4977-80AA-EE46DA0366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0042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6E779-3A14-4A2D-A081-C071FA6E8475}" type="datetime12">
              <a:rPr lang="en-US" smtClean="0"/>
              <a:t>5:43 PM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FE042-F153-4977-80AA-EE46DA0366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849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B02F7-44C9-4BDD-B7E3-3FF0C6247512}" type="datetime12">
              <a:rPr lang="en-US" smtClean="0"/>
              <a:t>5:43 PM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FE042-F153-4977-80AA-EE46DA0366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8849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CB711D-5376-4DE1-9745-8156ABEC85B4}" type="datetime12">
              <a:rPr lang="en-US" smtClean="0"/>
              <a:t>5:43 PM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FE042-F153-4977-80AA-EE46DA0366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7508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286A4-995F-4EA2-B36F-3073BFAD551E}" type="datetime12">
              <a:rPr lang="en-US" smtClean="0"/>
              <a:t>5:43 PM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7FE042-F153-4977-80AA-EE46DA0366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599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2400" y="2286000"/>
            <a:ext cx="8839200" cy="107721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200" dirty="0" smtClean="0">
                <a:latin typeface="Sabon-Roman"/>
              </a:rPr>
              <a:t>The Molecular Basis of Genetic Disease</a:t>
            </a:r>
          </a:p>
          <a:p>
            <a:pPr algn="ctr"/>
            <a:r>
              <a:rPr lang="en-US" sz="3200" dirty="0" smtClean="0">
                <a:latin typeface="Sabon-Roman"/>
              </a:rPr>
              <a:t>Hemoglobinopathies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D0E4F-7ED9-4A32-94E3-616E96642A6B}" type="datetime12">
              <a:rPr lang="en-US" smtClean="0"/>
              <a:t>5:43 PM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0258C-DF81-442F-AF35-EC58C9CCA49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911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418"/>
    </mc:Choice>
    <mc:Fallback xmlns="">
      <p:transition spd="slow" advTm="50418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6E779-3A14-4A2D-A081-C071FA6E8475}" type="datetime12">
              <a:rPr lang="en-US" smtClean="0"/>
              <a:t>5:43 PM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FE042-F153-4977-80AA-EE46DA03662C}" type="slidenum">
              <a:rPr lang="en-US" smtClean="0"/>
              <a:t>10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228600" y="228600"/>
            <a:ext cx="8763000" cy="5401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 smtClean="0"/>
              <a:t>Hemoglobinopathies can be divided into three broad, overlapping, groups:</a:t>
            </a:r>
          </a:p>
          <a:p>
            <a:endParaRPr lang="en-US" sz="2500" dirty="0" smtClean="0"/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500" b="1" dirty="0" smtClean="0"/>
              <a:t>Structural variants</a:t>
            </a:r>
            <a:r>
              <a:rPr lang="en-US" sz="2500" dirty="0" smtClean="0"/>
              <a:t>: alter amino acid sequence, e.g. sickle cell disease 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500" b="1" dirty="0" smtClean="0"/>
              <a:t>Thalassemias</a:t>
            </a:r>
            <a:r>
              <a:rPr lang="en-US" sz="2500" dirty="0" smtClean="0"/>
              <a:t>: decreased abundance of one or more of the globin chains, e.g. promoter mutations decreasing expression of β-globin mRNA to cause β-thalassemia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500" b="1" dirty="0" smtClean="0"/>
              <a:t>Hereditary persistence of fetal hemoglobin</a:t>
            </a:r>
            <a:r>
              <a:rPr lang="en-US" sz="2500" dirty="0" smtClean="0"/>
              <a:t>: clinically benign conditions that impair the perinatal switch from </a:t>
            </a:r>
            <a:r>
              <a:rPr lang="en-US" sz="2500" dirty="0"/>
              <a:t>ɣ</a:t>
            </a:r>
            <a:r>
              <a:rPr lang="en-US" sz="2500" dirty="0" smtClean="0"/>
              <a:t>-globin to β-globin synthesis, e.g. deletion that removes both </a:t>
            </a:r>
            <a:r>
              <a:rPr lang="el-GR" sz="2500" dirty="0" smtClean="0"/>
              <a:t>δ</a:t>
            </a:r>
            <a:r>
              <a:rPr lang="en-US" sz="2500" dirty="0" smtClean="0"/>
              <a:t>-globin and β-globin genes but leads to continued postnatal expression of ɣ-globin to produce </a:t>
            </a:r>
            <a:r>
              <a:rPr lang="en-US" sz="2500" dirty="0" err="1" smtClean="0"/>
              <a:t>Hb</a:t>
            </a:r>
            <a:r>
              <a:rPr lang="en-US" sz="2500" dirty="0" smtClean="0"/>
              <a:t> F</a:t>
            </a:r>
          </a:p>
        </p:txBody>
      </p:sp>
    </p:spTree>
    <p:extLst>
      <p:ext uri="{BB962C8B-B14F-4D97-AF65-F5344CB8AC3E}">
        <p14:creationId xmlns:p14="http://schemas.microsoft.com/office/powerpoint/2010/main" val="334860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5258"/>
    </mc:Choice>
    <mc:Fallback xmlns="">
      <p:transition spd="slow" advTm="85258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26" t="30978" r="14328" b="16848"/>
          <a:stretch/>
        </p:blipFill>
        <p:spPr bwMode="auto">
          <a:xfrm>
            <a:off x="99390" y="1272209"/>
            <a:ext cx="8918713" cy="38166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4B269-1974-443D-BC24-4F7D2D95CFE2}" type="datetime12">
              <a:rPr lang="en-US" smtClean="0"/>
              <a:t>5:43 PM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FE042-F153-4977-80AA-EE46DA03662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865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1255"/>
    </mc:Choice>
    <mc:Fallback xmlns="">
      <p:transition spd="slow" advTm="51255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53" t="27536" r="8276" b="17029"/>
          <a:stretch/>
        </p:blipFill>
        <p:spPr bwMode="auto">
          <a:xfrm>
            <a:off x="21465" y="2819400"/>
            <a:ext cx="9039247" cy="3383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5EE66-58D9-48B3-BEF3-4C92004C569C}" type="datetime12">
              <a:rPr lang="en-US" smtClean="0"/>
              <a:t>5:43 PM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FE042-F153-4977-80AA-EE46DA03662C}" type="slidenum">
              <a:rPr lang="en-US" smtClean="0"/>
              <a:t>12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86932" y="76200"/>
            <a:ext cx="897378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smtClean="0"/>
              <a:t>Hemoglobin structural variants separated into three classes, depending on the clinical phenotype: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 smtClean="0"/>
              <a:t>Variants that cause </a:t>
            </a:r>
            <a:r>
              <a:rPr lang="en-US" sz="2500" b="1" dirty="0" smtClean="0"/>
              <a:t>hemolytic anemia</a:t>
            </a:r>
            <a:r>
              <a:rPr lang="en-US" sz="2500" dirty="0" smtClean="0"/>
              <a:t>, unstable hemoglobin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 smtClean="0"/>
              <a:t>Variants with </a:t>
            </a:r>
            <a:r>
              <a:rPr lang="en-US" sz="2500" b="1" dirty="0" smtClean="0"/>
              <a:t>altered oxygen transport</a:t>
            </a:r>
            <a:r>
              <a:rPr lang="en-US" sz="2500" dirty="0" smtClean="0"/>
              <a:t>, abnormal oxygen affinity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 smtClean="0"/>
              <a:t>Variants due to mutations in coding region that cause </a:t>
            </a:r>
            <a:r>
              <a:rPr lang="en-US" sz="2500" b="1" dirty="0" smtClean="0"/>
              <a:t>thalassemia</a:t>
            </a:r>
            <a:r>
              <a:rPr lang="en-US" sz="2500" dirty="0" smtClean="0"/>
              <a:t>, reduce abundance of a globin polypeptide</a:t>
            </a:r>
            <a:endParaRPr lang="en-US" sz="2500" dirty="0"/>
          </a:p>
        </p:txBody>
      </p:sp>
      <p:sp>
        <p:nvSpPr>
          <p:cNvPr id="5" name="Rectangle 4"/>
          <p:cNvSpPr/>
          <p:nvPr/>
        </p:nvSpPr>
        <p:spPr>
          <a:xfrm>
            <a:off x="5257800" y="3581400"/>
            <a:ext cx="685800" cy="15240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743700" y="3733800"/>
            <a:ext cx="685800" cy="22538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086600" y="4358640"/>
            <a:ext cx="838200" cy="15240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082324" y="4876800"/>
            <a:ext cx="1470875" cy="15240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553200" y="5257800"/>
            <a:ext cx="685800" cy="15240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609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4131"/>
    </mc:Choice>
    <mc:Fallback xmlns="">
      <p:transition spd="slow" advTm="134131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07" t="22283" r="40215" b="23551"/>
          <a:stretch/>
        </p:blipFill>
        <p:spPr bwMode="auto">
          <a:xfrm>
            <a:off x="1080216" y="152400"/>
            <a:ext cx="6294550" cy="39624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786" t="68923" r="4258" b="27314"/>
          <a:stretch/>
        </p:blipFill>
        <p:spPr bwMode="auto">
          <a:xfrm>
            <a:off x="2103550" y="4343400"/>
            <a:ext cx="4678250" cy="2752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B44A3-D3ED-41AC-9285-340B9E4D7604}" type="datetime12">
              <a:rPr lang="en-US" smtClean="0"/>
              <a:t>5:43 PM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FE042-F153-4977-80AA-EE46DA03662C}" type="slidenum">
              <a:rPr lang="en-US" smtClean="0"/>
              <a:t>13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81000" y="5198504"/>
            <a:ext cx="84582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smtClean="0"/>
              <a:t>Heterozygotes have </a:t>
            </a:r>
            <a:r>
              <a:rPr lang="en-US" sz="2500" b="1" dirty="0" smtClean="0"/>
              <a:t>sickle cell trait</a:t>
            </a:r>
            <a:endParaRPr lang="en-US" sz="2500" b="1" dirty="0"/>
          </a:p>
        </p:txBody>
      </p:sp>
    </p:spTree>
    <p:extLst>
      <p:ext uri="{BB962C8B-B14F-4D97-AF65-F5344CB8AC3E}">
        <p14:creationId xmlns:p14="http://schemas.microsoft.com/office/powerpoint/2010/main" val="164387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2558"/>
    </mc:Choice>
    <mc:Fallback xmlns="">
      <p:transition spd="slow" advTm="72558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6E779-3A14-4A2D-A081-C071FA6E8475}" type="datetime12">
              <a:rPr lang="en-US" smtClean="0"/>
              <a:t>5:43 PM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FE042-F153-4977-80AA-EE46DA03662C}" type="slidenum">
              <a:rPr lang="en-US" smtClean="0"/>
              <a:t>14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52400" y="228600"/>
            <a:ext cx="8839200" cy="5093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 smtClean="0"/>
              <a:t>Modifier genes determine clinical severity of sickle cell disease</a:t>
            </a:r>
          </a:p>
          <a:p>
            <a:endParaRPr lang="en-US" sz="2500" dirty="0"/>
          </a:p>
          <a:p>
            <a:r>
              <a:rPr lang="en-US" sz="2500" dirty="0" smtClean="0"/>
              <a:t>Patients level of </a:t>
            </a:r>
            <a:r>
              <a:rPr lang="en-US" sz="2500" dirty="0" err="1" smtClean="0"/>
              <a:t>Hb</a:t>
            </a:r>
            <a:r>
              <a:rPr lang="en-US" sz="2500" dirty="0" smtClean="0"/>
              <a:t> </a:t>
            </a:r>
            <a:r>
              <a:rPr lang="en-US" sz="2500" dirty="0"/>
              <a:t>F </a:t>
            </a:r>
            <a:r>
              <a:rPr lang="en-US" sz="2500" dirty="0" smtClean="0"/>
              <a:t>(</a:t>
            </a:r>
            <a:r>
              <a:rPr lang="el-GR" sz="2500" dirty="0" smtClean="0"/>
              <a:t>α</a:t>
            </a:r>
            <a:r>
              <a:rPr lang="en-US" sz="2500" baseline="-25000" dirty="0" smtClean="0"/>
              <a:t>2</a:t>
            </a:r>
            <a:r>
              <a:rPr lang="en-US" sz="2500" dirty="0" smtClean="0"/>
              <a:t>ɣ</a:t>
            </a:r>
            <a:r>
              <a:rPr lang="en-US" sz="2500" baseline="-25000" dirty="0" smtClean="0"/>
              <a:t>2</a:t>
            </a:r>
            <a:r>
              <a:rPr lang="en-US" sz="2500" dirty="0" smtClean="0"/>
              <a:t>) is a strong modifier of clinical severity of sickle cell disease (and β-thalassemia)</a:t>
            </a:r>
          </a:p>
          <a:p>
            <a:endParaRPr lang="en-US" sz="2500" dirty="0"/>
          </a:p>
          <a:p>
            <a:r>
              <a:rPr lang="en-US" sz="2500" dirty="0" smtClean="0"/>
              <a:t>Three loci found associated with level of </a:t>
            </a:r>
            <a:r>
              <a:rPr lang="en-US" sz="2500" dirty="0" err="1" smtClean="0"/>
              <a:t>Hb</a:t>
            </a:r>
            <a:r>
              <a:rPr lang="en-US" sz="2500" dirty="0" smtClean="0"/>
              <a:t> F: </a:t>
            </a:r>
            <a:r>
              <a:rPr lang="en-US" sz="2500" b="1" dirty="0" smtClean="0"/>
              <a:t>ɣ-globin</a:t>
            </a:r>
            <a:r>
              <a:rPr lang="en-US" sz="2500" dirty="0" smtClean="0"/>
              <a:t>, </a:t>
            </a:r>
            <a:r>
              <a:rPr lang="en-US" sz="2500" b="1" dirty="0" smtClean="0"/>
              <a:t>BCL11A</a:t>
            </a:r>
            <a:r>
              <a:rPr lang="en-US" sz="2500" dirty="0" smtClean="0"/>
              <a:t>, and </a:t>
            </a:r>
            <a:r>
              <a:rPr lang="en-US" sz="2500" b="1" dirty="0" smtClean="0"/>
              <a:t>MYB</a:t>
            </a:r>
          </a:p>
          <a:p>
            <a:endParaRPr lang="en-US" sz="2500" dirty="0"/>
          </a:p>
          <a:p>
            <a:r>
              <a:rPr lang="en-US" sz="2500" dirty="0" smtClean="0"/>
              <a:t>BCL11A is a transcription factor that normally silences ɣ-globin expression, thus shuts down </a:t>
            </a:r>
            <a:r>
              <a:rPr lang="en-US" sz="2500" dirty="0" err="1" smtClean="0"/>
              <a:t>Hb</a:t>
            </a:r>
            <a:r>
              <a:rPr lang="en-US" sz="2500" dirty="0" smtClean="0"/>
              <a:t> F production postnatally</a:t>
            </a:r>
          </a:p>
          <a:p>
            <a:endParaRPr lang="en-US" sz="2500" dirty="0"/>
          </a:p>
          <a:p>
            <a:r>
              <a:rPr lang="en-US" sz="2500" dirty="0" smtClean="0"/>
              <a:t>Drugs that suppress BCL11 activity postnatally, thereby increasing </a:t>
            </a:r>
            <a:r>
              <a:rPr lang="en-US" sz="2500" dirty="0" err="1" smtClean="0"/>
              <a:t>Hb</a:t>
            </a:r>
            <a:r>
              <a:rPr lang="en-US" sz="2500" dirty="0" smtClean="0"/>
              <a:t> F, may help patients of sickle cell and </a:t>
            </a:r>
            <a:r>
              <a:rPr lang="el-GR" sz="2500" dirty="0"/>
              <a:t>β-</a:t>
            </a:r>
            <a:r>
              <a:rPr lang="en-US" sz="2500" dirty="0"/>
              <a:t>thalassemia</a:t>
            </a:r>
          </a:p>
        </p:txBody>
      </p:sp>
    </p:spTree>
    <p:extLst>
      <p:ext uri="{BB962C8B-B14F-4D97-AF65-F5344CB8AC3E}">
        <p14:creationId xmlns:p14="http://schemas.microsoft.com/office/powerpoint/2010/main" val="2827757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32"/>
    </mc:Choice>
    <mc:Fallback xmlns="">
      <p:transition spd="slow" advTm="100032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44" t="20471" r="17500" b="12319"/>
          <a:stretch/>
        </p:blipFill>
        <p:spPr bwMode="auto">
          <a:xfrm>
            <a:off x="572036" y="1219200"/>
            <a:ext cx="8269357" cy="49165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10B43-7A67-4ACC-AB58-BF8F5A597907}" type="datetime12">
              <a:rPr lang="en-US" smtClean="0"/>
              <a:t>5:43 PM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FE042-F153-4977-80AA-EE46DA03662C}" type="slidenum">
              <a:rPr lang="en-US" smtClean="0"/>
              <a:t>15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228600" y="152400"/>
            <a:ext cx="87630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 smtClean="0"/>
              <a:t>Trisomy 13, MicroRNAs, and MYB effect on </a:t>
            </a:r>
            <a:r>
              <a:rPr lang="en-US" sz="2500" b="1" dirty="0"/>
              <a:t>ɣ-globin </a:t>
            </a:r>
            <a:r>
              <a:rPr lang="en-US" sz="2500" b="1" dirty="0" smtClean="0"/>
              <a:t>expression</a:t>
            </a:r>
          </a:p>
          <a:p>
            <a:r>
              <a:rPr lang="en-US" sz="2500" dirty="0" smtClean="0"/>
              <a:t>MYB </a:t>
            </a:r>
            <a:r>
              <a:rPr lang="en-US" sz="2500" dirty="0"/>
              <a:t>normally silences ɣ-globin expression</a:t>
            </a:r>
            <a:r>
              <a:rPr lang="en-US" sz="2500" dirty="0" smtClean="0"/>
              <a:t> 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609157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0633"/>
    </mc:Choice>
    <mc:Fallback xmlns="">
      <p:transition spd="slow" advTm="110633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67" t="23415" r="18722" b="19022"/>
          <a:stretch/>
        </p:blipFill>
        <p:spPr bwMode="auto">
          <a:xfrm>
            <a:off x="496910" y="1447800"/>
            <a:ext cx="7951305" cy="421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1CDF7-0142-4114-8733-F360923E3C0E}" type="datetime12">
              <a:rPr lang="en-US" smtClean="0"/>
              <a:t>5:43 PM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FE042-F153-4977-80AA-EE46DA03662C}" type="slidenum">
              <a:rPr lang="en-US" smtClean="0"/>
              <a:t>16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304800" y="381000"/>
            <a:ext cx="82296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 smtClean="0"/>
              <a:t>Heinz bodies: denatured globin tetramers</a:t>
            </a:r>
            <a:endParaRPr lang="en-US" sz="2500" dirty="0"/>
          </a:p>
        </p:txBody>
      </p:sp>
      <p:sp>
        <p:nvSpPr>
          <p:cNvPr id="6" name="Rounded Rectangle 5"/>
          <p:cNvSpPr/>
          <p:nvPr/>
        </p:nvSpPr>
        <p:spPr>
          <a:xfrm>
            <a:off x="838200" y="4343400"/>
            <a:ext cx="5257800" cy="228599"/>
          </a:xfrm>
          <a:prstGeom prst="round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4343400" y="4953000"/>
            <a:ext cx="3124200" cy="240519"/>
          </a:xfrm>
          <a:prstGeom prst="round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540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048"/>
    </mc:Choice>
    <mc:Fallback xmlns="">
      <p:transition spd="slow" advTm="79048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6E779-3A14-4A2D-A081-C071FA6E8475}" type="datetime12">
              <a:rPr lang="en-US" smtClean="0"/>
              <a:t>5:43 PM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FE042-F153-4977-80AA-EE46DA03662C}" type="slidenum">
              <a:rPr lang="en-US" smtClean="0"/>
              <a:t>17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228600" y="304800"/>
            <a:ext cx="8686800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 smtClean="0"/>
              <a:t>Thalassemia: an imbalance of globin-chain synthesis</a:t>
            </a:r>
          </a:p>
          <a:p>
            <a:endParaRPr lang="en-US" sz="2500" dirty="0"/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500" dirty="0" smtClean="0"/>
              <a:t>Thalassemias are the most common single-gene disorders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500" dirty="0" smtClean="0"/>
              <a:t>Mutations reduce synthesis or stability of either </a:t>
            </a:r>
            <a:r>
              <a:rPr lang="el-GR" sz="2500" dirty="0" smtClean="0"/>
              <a:t>α</a:t>
            </a:r>
            <a:r>
              <a:rPr lang="en-US" sz="2500" dirty="0" smtClean="0"/>
              <a:t>-globin (causing </a:t>
            </a:r>
            <a:r>
              <a:rPr lang="el-GR" sz="2500" dirty="0"/>
              <a:t>α </a:t>
            </a:r>
            <a:r>
              <a:rPr lang="en-US" sz="2500" dirty="0" smtClean="0"/>
              <a:t>-thalassemia) or </a:t>
            </a:r>
            <a:r>
              <a:rPr lang="el-GR" sz="2500" dirty="0" smtClean="0"/>
              <a:t>β</a:t>
            </a:r>
            <a:r>
              <a:rPr lang="en-US" sz="2500" dirty="0" smtClean="0"/>
              <a:t>-globin (causing </a:t>
            </a:r>
            <a:r>
              <a:rPr lang="el-GR" sz="2500" dirty="0" smtClean="0"/>
              <a:t>β</a:t>
            </a:r>
            <a:r>
              <a:rPr lang="en-US" sz="2500" dirty="0" smtClean="0"/>
              <a:t>-thalassemia)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500" dirty="0" smtClean="0"/>
              <a:t>Imbalance in the ratio </a:t>
            </a:r>
            <a:r>
              <a:rPr lang="el-GR" sz="2500" dirty="0" smtClean="0"/>
              <a:t>α</a:t>
            </a:r>
            <a:r>
              <a:rPr lang="en-US" sz="2500" dirty="0" smtClean="0"/>
              <a:t>:</a:t>
            </a:r>
            <a:r>
              <a:rPr lang="el-GR" sz="2500" dirty="0" smtClean="0"/>
              <a:t>β</a:t>
            </a:r>
            <a:r>
              <a:rPr lang="en-US" sz="2500" dirty="0" smtClean="0"/>
              <a:t> underlines pathophysiology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500" dirty="0" smtClean="0">
                <a:solidFill>
                  <a:srgbClr val="C00000"/>
                </a:solidFill>
              </a:rPr>
              <a:t>Excess normal chains precipitate in cell, damaging membrane and leading to red blood cell destruction</a:t>
            </a:r>
            <a:endParaRPr lang="en-US" sz="25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5467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2699"/>
    </mc:Choice>
    <mc:Fallback xmlns="">
      <p:transition spd="slow" advTm="82699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6E779-3A14-4A2D-A081-C071FA6E8475}" type="datetime12">
              <a:rPr lang="en-US" smtClean="0"/>
              <a:t>5:43 PM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FE042-F153-4977-80AA-EE46DA03662C}" type="slidenum">
              <a:rPr lang="en-US" smtClean="0"/>
              <a:t>18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56693" y="152400"/>
            <a:ext cx="8839200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 smtClean="0"/>
              <a:t>The </a:t>
            </a:r>
            <a:r>
              <a:rPr lang="el-GR" sz="2500" b="1" dirty="0" smtClean="0"/>
              <a:t>α</a:t>
            </a:r>
            <a:r>
              <a:rPr lang="en-US" sz="2500" b="1" dirty="0" smtClean="0"/>
              <a:t>-Thalassemias</a:t>
            </a:r>
          </a:p>
          <a:p>
            <a:endParaRPr lang="en-US" sz="2500" dirty="0"/>
          </a:p>
          <a:p>
            <a:r>
              <a:rPr lang="en-US" sz="2500" dirty="0" smtClean="0"/>
              <a:t>Affects fetal and adult hemoglobins causing intrauterine and postnatal disease</a:t>
            </a:r>
          </a:p>
          <a:p>
            <a:endParaRPr lang="en-US" sz="2500" dirty="0"/>
          </a:p>
          <a:p>
            <a:r>
              <a:rPr lang="en-US" sz="2500" dirty="0" smtClean="0"/>
              <a:t>Forms </a:t>
            </a:r>
            <a:r>
              <a:rPr lang="en-US" sz="2500" dirty="0" err="1" smtClean="0"/>
              <a:t>homotetrameric</a:t>
            </a:r>
            <a:r>
              <a:rPr lang="en-US" sz="2500" dirty="0" smtClean="0"/>
              <a:t> hemoglobin, ɣ</a:t>
            </a:r>
            <a:r>
              <a:rPr lang="en-US" sz="2500" baseline="-25000" dirty="0" smtClean="0"/>
              <a:t>4</a:t>
            </a:r>
            <a:r>
              <a:rPr lang="en-US" sz="2500" dirty="0" smtClean="0"/>
              <a:t>: </a:t>
            </a:r>
            <a:r>
              <a:rPr lang="en-US" sz="2500" b="1" dirty="0" err="1" smtClean="0"/>
              <a:t>Hb</a:t>
            </a:r>
            <a:r>
              <a:rPr lang="en-US" sz="2500" b="1" dirty="0" smtClean="0"/>
              <a:t> Bart’s </a:t>
            </a:r>
            <a:r>
              <a:rPr lang="en-US" sz="2500" dirty="0" smtClean="0"/>
              <a:t>or </a:t>
            </a:r>
            <a:r>
              <a:rPr lang="el-GR" sz="2500" dirty="0" smtClean="0"/>
              <a:t>β</a:t>
            </a:r>
            <a:r>
              <a:rPr lang="en-US" sz="2500" baseline="-25000" dirty="0" smtClean="0"/>
              <a:t>4</a:t>
            </a:r>
            <a:r>
              <a:rPr lang="en-US" sz="2500" dirty="0" smtClean="0"/>
              <a:t>: </a:t>
            </a:r>
            <a:r>
              <a:rPr lang="en-US" sz="2500" b="1" dirty="0" err="1" smtClean="0"/>
              <a:t>Hb</a:t>
            </a:r>
            <a:r>
              <a:rPr lang="en-US" sz="2500" b="1" dirty="0" smtClean="0"/>
              <a:t> H</a:t>
            </a:r>
          </a:p>
          <a:p>
            <a:r>
              <a:rPr lang="en-US" sz="2500" dirty="0" smtClean="0"/>
              <a:t>Completely ineffective oxygen carriers</a:t>
            </a:r>
          </a:p>
          <a:p>
            <a:endParaRPr lang="en-US" sz="2500" dirty="0" smtClean="0"/>
          </a:p>
          <a:p>
            <a:r>
              <a:rPr lang="en-US" sz="2500" dirty="0" err="1" smtClean="0"/>
              <a:t>Hb</a:t>
            </a:r>
            <a:r>
              <a:rPr lang="en-US" sz="2500" dirty="0" smtClean="0"/>
              <a:t> Bart’s results in severe intrauterine hypoxia and infants are born with massive generalized fluid accumulation, </a:t>
            </a:r>
            <a:r>
              <a:rPr lang="en-US" sz="2500" b="1" dirty="0" smtClean="0"/>
              <a:t>hydrops </a:t>
            </a:r>
            <a:r>
              <a:rPr lang="en-US" sz="2500" b="1" dirty="0" err="1" smtClean="0"/>
              <a:t>fetalis</a:t>
            </a:r>
            <a:endParaRPr lang="en-US" sz="2500" b="1" dirty="0"/>
          </a:p>
        </p:txBody>
      </p:sp>
      <p:sp>
        <p:nvSpPr>
          <p:cNvPr id="5" name="Rounded Rectangle 4"/>
          <p:cNvSpPr/>
          <p:nvPr/>
        </p:nvSpPr>
        <p:spPr>
          <a:xfrm>
            <a:off x="4876800" y="2209800"/>
            <a:ext cx="1676400" cy="228600"/>
          </a:xfrm>
          <a:prstGeom prst="round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7010400" y="2213029"/>
            <a:ext cx="1009650" cy="222141"/>
          </a:xfrm>
          <a:prstGeom prst="round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52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6127"/>
    </mc:Choice>
    <mc:Fallback xmlns="">
      <p:transition spd="slow" advTm="66127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8AC68-A015-4B37-A398-A53C28E38C4F}" type="datetime12">
              <a:rPr lang="en-US" smtClean="0"/>
              <a:t>5:43 PM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FE042-F153-4977-80AA-EE46DA03662C}" type="slidenum">
              <a:rPr lang="en-US" smtClean="0"/>
              <a:t>19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67" t="19718" r="18620" b="21921"/>
          <a:stretch/>
        </p:blipFill>
        <p:spPr bwMode="auto">
          <a:xfrm>
            <a:off x="627821" y="1981200"/>
            <a:ext cx="7964557" cy="42692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52400" y="121384"/>
            <a:ext cx="89154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smtClean="0"/>
              <a:t>The most common forms of </a:t>
            </a:r>
            <a:r>
              <a:rPr lang="el-GR" sz="2500" dirty="0" smtClean="0"/>
              <a:t>α</a:t>
            </a:r>
            <a:r>
              <a:rPr lang="en-US" sz="2500" dirty="0" smtClean="0"/>
              <a:t>-thalassemia result from deletions</a:t>
            </a:r>
          </a:p>
          <a:p>
            <a:endParaRPr lang="en-US" sz="2500" dirty="0" smtClean="0"/>
          </a:p>
          <a:p>
            <a:r>
              <a:rPr lang="en-US" sz="2500" dirty="0" smtClean="0"/>
              <a:t>Tandem homologous </a:t>
            </a:r>
            <a:r>
              <a:rPr lang="el-GR" sz="2500" dirty="0" smtClean="0"/>
              <a:t>α</a:t>
            </a:r>
            <a:r>
              <a:rPr lang="en-US" sz="2500" dirty="0" smtClean="0"/>
              <a:t>-globin genes facilitates misalignment due to homologous pairing and subsequent recombination 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380551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6428"/>
    </mc:Choice>
    <mc:Fallback xmlns="">
      <p:transition spd="slow" advTm="66428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20" t="16805" r="21370" b="5716"/>
          <a:stretch/>
        </p:blipFill>
        <p:spPr bwMode="auto">
          <a:xfrm>
            <a:off x="609600" y="120650"/>
            <a:ext cx="7938052" cy="566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42740" y="5562600"/>
            <a:ext cx="29814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Mutations cause disease through four different effects on protein function</a:t>
            </a:r>
            <a:endParaRPr lang="en-US" sz="200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ABEB67-112C-4530-9ED2-ABBC5B87029D}" type="datetime12">
              <a:rPr lang="en-US" smtClean="0"/>
              <a:t>5:43 PM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FE042-F153-4977-80AA-EE46DA03662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486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9653"/>
    </mc:Choice>
    <mc:Fallback xmlns="">
      <p:transition spd="slow" advTm="359653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111D51-7541-46C9-B88B-F8024CB98C14}" type="datetime12">
              <a:rPr lang="en-US" smtClean="0"/>
              <a:t>5:43 PM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FE042-F153-4977-80AA-EE46DA03662C}" type="slidenum">
              <a:rPr lang="en-US" smtClean="0"/>
              <a:t>20</a:t>
            </a:fld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53" t="40217" r="8434" b="29891"/>
          <a:stretch/>
        </p:blipFill>
        <p:spPr bwMode="auto">
          <a:xfrm>
            <a:off x="0" y="1815558"/>
            <a:ext cx="9144000" cy="18467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14300" y="228600"/>
            <a:ext cx="89154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smtClean="0"/>
              <a:t>Deletions or other alterations of the </a:t>
            </a:r>
            <a:r>
              <a:rPr lang="el-GR" sz="2500" dirty="0" smtClean="0"/>
              <a:t>α</a:t>
            </a:r>
            <a:r>
              <a:rPr lang="en-US" sz="2500" dirty="0" smtClean="0"/>
              <a:t>-globin genes cause a proportionately severe hematological abnormality</a:t>
            </a:r>
            <a:endParaRPr lang="en-US" sz="2500" dirty="0"/>
          </a:p>
        </p:txBody>
      </p:sp>
      <p:sp>
        <p:nvSpPr>
          <p:cNvPr id="5" name="TextBox 4"/>
          <p:cNvSpPr txBox="1"/>
          <p:nvPr/>
        </p:nvSpPr>
        <p:spPr>
          <a:xfrm>
            <a:off x="228600" y="4114800"/>
            <a:ext cx="86868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 smtClean="0"/>
              <a:t>ATR-X syndrome </a:t>
            </a:r>
            <a:r>
              <a:rPr lang="en-US" sz="2500" dirty="0" smtClean="0"/>
              <a:t>(thalassemia and intellectual disability)</a:t>
            </a:r>
          </a:p>
          <a:p>
            <a:r>
              <a:rPr lang="en-US" sz="2500" dirty="0" smtClean="0"/>
              <a:t>X-linked ATRX gene encodes a chromatin remodeling protein that activates expression of </a:t>
            </a:r>
            <a:r>
              <a:rPr lang="el-GR" sz="2500" dirty="0" smtClean="0"/>
              <a:t>α</a:t>
            </a:r>
            <a:r>
              <a:rPr lang="en-US" sz="2500" dirty="0" smtClean="0"/>
              <a:t>-globin genes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3550269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8589"/>
    </mc:Choice>
    <mc:Fallback xmlns="">
      <p:transition spd="slow" advTm="158589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72F7A6-FF42-48FE-85AC-28B138804118}" type="datetime12">
              <a:rPr lang="en-US" smtClean="0"/>
              <a:t>5:43 PM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FE042-F153-4977-80AA-EE46DA03662C}" type="slidenum">
              <a:rPr lang="en-US" smtClean="0"/>
              <a:t>21</a:t>
            </a:fld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62" t="16373" r="18008" b="6250"/>
          <a:stretch/>
        </p:blipFill>
        <p:spPr bwMode="auto">
          <a:xfrm>
            <a:off x="207135" y="762000"/>
            <a:ext cx="8799444" cy="56602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07135" y="152400"/>
            <a:ext cx="863206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500" dirty="0"/>
              <a:t>β</a:t>
            </a:r>
            <a:r>
              <a:rPr lang="en-US" sz="2500" dirty="0" smtClean="0"/>
              <a:t>-</a:t>
            </a:r>
            <a:r>
              <a:rPr lang="en-US" sz="2500" dirty="0" err="1" smtClean="0"/>
              <a:t>thalassemias</a:t>
            </a:r>
            <a:r>
              <a:rPr lang="en-US" sz="2500" dirty="0" smtClean="0"/>
              <a:t> are usually due to single base pair substitutions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3812061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7333"/>
    </mc:Choice>
    <mc:Fallback xmlns="">
      <p:transition spd="slow" advTm="97333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6E779-3A14-4A2D-A081-C071FA6E8475}" type="datetime12">
              <a:rPr lang="en-US" smtClean="0"/>
              <a:t>5:43 PM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FE042-F153-4977-80AA-EE46DA03662C}" type="slidenum">
              <a:rPr lang="en-US" smtClean="0"/>
              <a:t>22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52400" y="228600"/>
            <a:ext cx="8839200" cy="58631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smtClean="0"/>
              <a:t>Most individuals with two</a:t>
            </a:r>
            <a:r>
              <a:rPr lang="en-US" sz="2500" dirty="0"/>
              <a:t> </a:t>
            </a:r>
            <a:r>
              <a:rPr lang="el-GR" sz="2500" dirty="0"/>
              <a:t>β</a:t>
            </a:r>
            <a:r>
              <a:rPr lang="en-US" sz="2500" dirty="0" smtClean="0"/>
              <a:t>-thalassemia alleles have </a:t>
            </a:r>
            <a:r>
              <a:rPr lang="en-US" sz="2500" b="1" dirty="0" smtClean="0"/>
              <a:t>thalassemia major</a:t>
            </a:r>
            <a:r>
              <a:rPr lang="en-US" sz="2500" dirty="0" smtClean="0"/>
              <a:t>, severe anemia and need of lifelong medical management</a:t>
            </a:r>
          </a:p>
          <a:p>
            <a:endParaRPr lang="en-US" sz="2500" dirty="0"/>
          </a:p>
          <a:p>
            <a:r>
              <a:rPr lang="el-GR" sz="2500" b="1" dirty="0" smtClean="0"/>
              <a:t>Β</a:t>
            </a:r>
            <a:r>
              <a:rPr lang="en-US" sz="2500" b="1" baseline="30000" dirty="0" smtClean="0"/>
              <a:t>0</a:t>
            </a:r>
            <a:r>
              <a:rPr lang="en-US" sz="2500" b="1" dirty="0" smtClean="0"/>
              <a:t>-thalassemia</a:t>
            </a:r>
            <a:r>
              <a:rPr lang="en-US" sz="2500" dirty="0" smtClean="0"/>
              <a:t>: so little production of </a:t>
            </a:r>
            <a:r>
              <a:rPr lang="el-GR" sz="2500" dirty="0"/>
              <a:t>β</a:t>
            </a:r>
            <a:r>
              <a:rPr lang="en-US" sz="2500" dirty="0" smtClean="0"/>
              <a:t>-globin that no </a:t>
            </a:r>
            <a:r>
              <a:rPr lang="en-US" sz="2500" dirty="0" err="1" smtClean="0"/>
              <a:t>Hb</a:t>
            </a:r>
            <a:r>
              <a:rPr lang="en-US" sz="2500" dirty="0" smtClean="0"/>
              <a:t> A is present</a:t>
            </a:r>
          </a:p>
          <a:p>
            <a:endParaRPr lang="en-US" sz="2500" dirty="0"/>
          </a:p>
          <a:p>
            <a:r>
              <a:rPr lang="el-GR" sz="2500" b="1" dirty="0" smtClean="0"/>
              <a:t>β</a:t>
            </a:r>
            <a:r>
              <a:rPr lang="en-US" sz="2500" b="1" baseline="30000" dirty="0" smtClean="0"/>
              <a:t>+</a:t>
            </a:r>
            <a:r>
              <a:rPr lang="en-US" sz="2500" b="1" dirty="0" smtClean="0"/>
              <a:t>-thalassemia</a:t>
            </a:r>
            <a:r>
              <a:rPr lang="en-US" sz="2500" dirty="0" smtClean="0"/>
              <a:t>: some </a:t>
            </a:r>
            <a:r>
              <a:rPr lang="en-US" sz="2500" dirty="0" err="1" smtClean="0"/>
              <a:t>Hb</a:t>
            </a:r>
            <a:r>
              <a:rPr lang="en-US" sz="2500" dirty="0" smtClean="0"/>
              <a:t> A is detectable</a:t>
            </a:r>
          </a:p>
          <a:p>
            <a:endParaRPr lang="en-US" sz="2500" dirty="0"/>
          </a:p>
          <a:p>
            <a:r>
              <a:rPr lang="en-US" sz="2500" dirty="0" smtClean="0"/>
              <a:t>Treatment is based on </a:t>
            </a:r>
            <a:r>
              <a:rPr lang="en-US" sz="2500" b="1" dirty="0" smtClean="0"/>
              <a:t>blood transfusion </a:t>
            </a:r>
            <a:r>
              <a:rPr lang="en-US" sz="2500" dirty="0" smtClean="0"/>
              <a:t>and control of consequent iron accumulation by administration of chelating agents, or, if possible, </a:t>
            </a:r>
            <a:r>
              <a:rPr lang="en-US" sz="2500" b="1" dirty="0" smtClean="0"/>
              <a:t>bone marrow transplantation </a:t>
            </a:r>
          </a:p>
          <a:p>
            <a:endParaRPr lang="en-US" sz="2500" b="1" dirty="0"/>
          </a:p>
          <a:p>
            <a:r>
              <a:rPr lang="en-US" sz="2500" dirty="0" smtClean="0"/>
              <a:t>Carriers of one </a:t>
            </a:r>
            <a:r>
              <a:rPr lang="el-GR" sz="2500" dirty="0"/>
              <a:t>β</a:t>
            </a:r>
            <a:r>
              <a:rPr lang="en-US" sz="2500" dirty="0" smtClean="0"/>
              <a:t>-thalassemia allele are clinically well and are said to have </a:t>
            </a:r>
            <a:r>
              <a:rPr lang="el-GR" sz="2500" b="1" dirty="0"/>
              <a:t>β</a:t>
            </a:r>
            <a:r>
              <a:rPr lang="en-US" sz="2500" b="1" dirty="0" smtClean="0"/>
              <a:t>-thalassemia minor</a:t>
            </a:r>
            <a:r>
              <a:rPr lang="en-US" sz="2500" dirty="0" smtClean="0"/>
              <a:t>, diagnosed by hemoglobin electrophoresis showing increased </a:t>
            </a:r>
            <a:r>
              <a:rPr lang="en-US" sz="2500" dirty="0" err="1" smtClean="0"/>
              <a:t>Hb</a:t>
            </a:r>
            <a:r>
              <a:rPr lang="en-US" sz="2500" dirty="0" smtClean="0"/>
              <a:t> A2 (</a:t>
            </a:r>
            <a:r>
              <a:rPr lang="el-GR" sz="2500" dirty="0" smtClean="0"/>
              <a:t>α</a:t>
            </a:r>
            <a:r>
              <a:rPr lang="en-US" sz="2500" baseline="-25000" dirty="0" smtClean="0"/>
              <a:t>2</a:t>
            </a:r>
            <a:r>
              <a:rPr lang="el-GR" sz="2500" dirty="0" smtClean="0"/>
              <a:t>δ</a:t>
            </a:r>
            <a:r>
              <a:rPr lang="en-US" sz="2500" baseline="-25000" dirty="0" smtClean="0"/>
              <a:t>2</a:t>
            </a:r>
            <a:r>
              <a:rPr lang="en-US" sz="2500" dirty="0" smtClean="0"/>
              <a:t>)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3597692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4075"/>
    </mc:Choice>
    <mc:Fallback xmlns="">
      <p:transition spd="slow" advTm="114075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6E779-3A14-4A2D-A081-C071FA6E8475}" type="datetime12">
              <a:rPr lang="en-US" smtClean="0"/>
              <a:t>5:43 PM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FE042-F153-4977-80AA-EE46DA03662C}" type="slidenum">
              <a:rPr lang="en-US" smtClean="0"/>
              <a:t>23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52400" y="152400"/>
            <a:ext cx="8839200" cy="3554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smtClean="0"/>
              <a:t>The clinical severity of the </a:t>
            </a:r>
            <a:r>
              <a:rPr lang="el-GR" sz="2500" dirty="0" smtClean="0"/>
              <a:t>β</a:t>
            </a:r>
            <a:r>
              <a:rPr lang="en-US" sz="2500" dirty="0" smtClean="0"/>
              <a:t>-thalassemia is sometimes ameliorated by the presence of the </a:t>
            </a:r>
            <a:r>
              <a:rPr lang="el-GR" sz="2500" dirty="0" smtClean="0"/>
              <a:t>α</a:t>
            </a:r>
            <a:r>
              <a:rPr lang="en-US" sz="2500" dirty="0" smtClean="0"/>
              <a:t>-thalassemia allele, which acts as a modifier gene</a:t>
            </a:r>
          </a:p>
          <a:p>
            <a:endParaRPr lang="en-US" sz="2500" dirty="0"/>
          </a:p>
          <a:p>
            <a:r>
              <a:rPr lang="en-US" sz="2500" b="1" dirty="0" smtClean="0"/>
              <a:t>Simple </a:t>
            </a:r>
            <a:r>
              <a:rPr lang="el-GR" sz="2500" b="1" dirty="0"/>
              <a:t>β</a:t>
            </a:r>
            <a:r>
              <a:rPr lang="en-US" sz="2500" b="1" dirty="0" smtClean="0"/>
              <a:t>-thalassemia</a:t>
            </a:r>
            <a:r>
              <a:rPr lang="en-US" sz="2500" dirty="0" smtClean="0"/>
              <a:t>, defects impairing production of </a:t>
            </a:r>
            <a:r>
              <a:rPr lang="el-GR" sz="2500" dirty="0"/>
              <a:t>β</a:t>
            </a:r>
            <a:r>
              <a:rPr lang="en-US" sz="2500" dirty="0" smtClean="0"/>
              <a:t>-globin alone</a:t>
            </a:r>
          </a:p>
          <a:p>
            <a:endParaRPr lang="en-US" sz="2500" dirty="0"/>
          </a:p>
          <a:p>
            <a:r>
              <a:rPr lang="en-US" sz="2500" b="1" dirty="0" smtClean="0"/>
              <a:t>Complex thalassemias</a:t>
            </a:r>
            <a:r>
              <a:rPr lang="en-US" sz="2500" dirty="0" smtClean="0"/>
              <a:t>, </a:t>
            </a:r>
            <a:r>
              <a:rPr lang="el-GR" sz="2500" dirty="0"/>
              <a:t>β</a:t>
            </a:r>
            <a:r>
              <a:rPr lang="en-US" sz="2500" dirty="0" smtClean="0"/>
              <a:t>-globin gene as well as one or more other genes, or the LCR, in the </a:t>
            </a:r>
            <a:r>
              <a:rPr lang="el-GR" sz="2500" dirty="0"/>
              <a:t>β</a:t>
            </a:r>
            <a:r>
              <a:rPr lang="en-US" sz="2500" dirty="0" smtClean="0"/>
              <a:t>-globin cluster is removed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726120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8576"/>
    </mc:Choice>
    <mc:Fallback xmlns="">
      <p:transition spd="slow" advTm="88576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6E779-3A14-4A2D-A081-C071FA6E8475}" type="datetime12">
              <a:rPr lang="en-US" smtClean="0"/>
              <a:t>5:43 PM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FE042-F153-4977-80AA-EE46DA03662C}" type="slidenum">
              <a:rPr lang="en-US" smtClean="0"/>
              <a:t>24</a:t>
            </a:fld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86" t="16900" r="14037" b="6279"/>
          <a:stretch/>
        </p:blipFill>
        <p:spPr bwMode="auto">
          <a:xfrm>
            <a:off x="-9660" y="457200"/>
            <a:ext cx="9144001" cy="56194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931535" y="3266941"/>
            <a:ext cx="37338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smtClean="0"/>
              <a:t>Multiple molecular defects, primarily point mutations, in </a:t>
            </a:r>
            <a:r>
              <a:rPr lang="el-GR" sz="2500" dirty="0"/>
              <a:t>β</a:t>
            </a:r>
            <a:r>
              <a:rPr lang="en-US" sz="2500" dirty="0" smtClean="0"/>
              <a:t>-globin gene results in </a:t>
            </a:r>
            <a:r>
              <a:rPr lang="en-US" sz="2500" b="1" dirty="0" smtClean="0"/>
              <a:t>simple </a:t>
            </a:r>
            <a:r>
              <a:rPr lang="el-GR" sz="2500" b="1" dirty="0"/>
              <a:t>β</a:t>
            </a:r>
            <a:r>
              <a:rPr lang="en-US" sz="2500" b="1" dirty="0"/>
              <a:t>-thalassemia 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1143000" y="5486400"/>
            <a:ext cx="3581400" cy="228600"/>
          </a:xfrm>
          <a:prstGeom prst="round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5788784" y="5486400"/>
            <a:ext cx="2440815" cy="228600"/>
          </a:xfrm>
          <a:prstGeom prst="round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838200" y="5715000"/>
            <a:ext cx="647700" cy="228600"/>
          </a:xfrm>
          <a:prstGeom prst="round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006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684"/>
    </mc:Choice>
    <mc:Fallback xmlns="">
      <p:transition spd="slow" advTm="53684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6E779-3A14-4A2D-A081-C071FA6E8475}" type="datetime12">
              <a:rPr lang="en-US" smtClean="0"/>
              <a:t>5:43 PM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553200" y="6416675"/>
            <a:ext cx="2133600" cy="365125"/>
          </a:xfrm>
        </p:spPr>
        <p:txBody>
          <a:bodyPr/>
          <a:lstStyle/>
          <a:p>
            <a:fld id="{D27FE042-F153-4977-80AA-EE46DA03662C}" type="slidenum">
              <a:rPr lang="en-US" smtClean="0"/>
              <a:t>25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90" t="19895" r="27890" b="55780"/>
          <a:stretch/>
        </p:blipFill>
        <p:spPr bwMode="auto">
          <a:xfrm>
            <a:off x="1265350" y="1981200"/>
            <a:ext cx="6599350" cy="17794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152400" y="304800"/>
            <a:ext cx="8839199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500" b="1" dirty="0"/>
              <a:t>Examples of mutations that disrupt normal splicing of the β-globin gene to </a:t>
            </a:r>
            <a:r>
              <a:rPr lang="en-US" sz="2500" b="1" dirty="0" smtClean="0"/>
              <a:t>cause </a:t>
            </a:r>
            <a:r>
              <a:rPr lang="el-GR" sz="2500" b="1" dirty="0" smtClean="0"/>
              <a:t>β-</a:t>
            </a:r>
            <a:r>
              <a:rPr lang="en-US" sz="2500" b="1" dirty="0"/>
              <a:t>thalassemia.</a:t>
            </a:r>
          </a:p>
        </p:txBody>
      </p:sp>
    </p:spTree>
    <p:extLst>
      <p:ext uri="{BB962C8B-B14F-4D97-AF65-F5344CB8AC3E}">
        <p14:creationId xmlns:p14="http://schemas.microsoft.com/office/powerpoint/2010/main" val="2328926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952"/>
    </mc:Choice>
    <mc:Fallback xmlns="">
      <p:transition spd="slow" advTm="40952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6E779-3A14-4A2D-A081-C071FA6E8475}" type="datetime12">
              <a:rPr lang="en-US" smtClean="0"/>
              <a:t>5:43 PM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FE042-F153-4977-80AA-EE46DA03662C}" type="slidenum">
              <a:rPr lang="en-US" smtClean="0"/>
              <a:t>26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89" t="45804" r="19944" b="9421"/>
          <a:stretch/>
        </p:blipFill>
        <p:spPr bwMode="auto">
          <a:xfrm>
            <a:off x="609600" y="1219200"/>
            <a:ext cx="7633253" cy="32754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381000" y="5181600"/>
            <a:ext cx="8610600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500" dirty="0"/>
              <a:t>An intron 2 mutation (IVS2-2A&gt;G) in the </a:t>
            </a:r>
            <a:r>
              <a:rPr lang="en-US" sz="2500" dirty="0" smtClean="0"/>
              <a:t>normal splice </a:t>
            </a:r>
            <a:r>
              <a:rPr lang="en-US" sz="2500" dirty="0"/>
              <a:t>acceptor site aborts normal splicing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16039" y="304800"/>
            <a:ext cx="762681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b="1" dirty="0" smtClean="0">
                <a:solidFill>
                  <a:srgbClr val="C00000"/>
                </a:solidFill>
              </a:rPr>
              <a:t>Splice junction mutations</a:t>
            </a:r>
            <a:endParaRPr lang="en-US" sz="25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9871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1571"/>
    </mc:Choice>
    <mc:Fallback xmlns="">
      <p:transition spd="slow" advTm="81571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6E779-3A14-4A2D-A081-C071FA6E8475}" type="datetime12">
              <a:rPr lang="en-US" smtClean="0"/>
              <a:t>5:43 PM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FE042-F153-4977-80AA-EE46DA03662C}" type="slidenum">
              <a:rPr lang="en-US" smtClean="0"/>
              <a:t>27</a:t>
            </a:fld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91" t="26232" r="27073" b="25543"/>
          <a:stretch/>
        </p:blipFill>
        <p:spPr bwMode="auto">
          <a:xfrm>
            <a:off x="1251584" y="990600"/>
            <a:ext cx="6692348" cy="35276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178158" y="4876800"/>
            <a:ext cx="8839200" cy="124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500" dirty="0"/>
              <a:t>An intron </a:t>
            </a:r>
            <a:r>
              <a:rPr lang="en-US" sz="2500" dirty="0" smtClean="0"/>
              <a:t>1 mutation </a:t>
            </a:r>
            <a:r>
              <a:rPr lang="en-US" sz="2500" dirty="0"/>
              <a:t>(G &gt; A in base pair 110 of intron 1) activates a cryptic acceptor site by creating an </a:t>
            </a:r>
            <a:r>
              <a:rPr lang="en-US" sz="2500" dirty="0" smtClean="0"/>
              <a:t>AG dinucleotide </a:t>
            </a:r>
            <a:r>
              <a:rPr lang="en-US" sz="2500" dirty="0"/>
              <a:t>and increasing the resemblance of the site to the consensus acceptor sequence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16039" y="304800"/>
            <a:ext cx="762681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b="1" dirty="0" smtClean="0">
                <a:solidFill>
                  <a:srgbClr val="C00000"/>
                </a:solidFill>
              </a:rPr>
              <a:t>Intron mutations</a:t>
            </a:r>
            <a:endParaRPr lang="en-US" sz="25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9500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8142"/>
    </mc:Choice>
    <mc:Fallback xmlns="">
      <p:transition spd="slow" advTm="108142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6E779-3A14-4A2D-A081-C071FA6E8475}" type="datetime12">
              <a:rPr lang="en-US" smtClean="0"/>
              <a:t>5:43 PM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FE042-F153-4977-80AA-EE46DA03662C}" type="slidenum">
              <a:rPr lang="en-US" smtClean="0"/>
              <a:t>28</a:t>
            </a:fld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88" t="34508" r="25547" b="20108"/>
          <a:stretch/>
        </p:blipFill>
        <p:spPr bwMode="auto">
          <a:xfrm>
            <a:off x="909034" y="1066800"/>
            <a:ext cx="6904382" cy="33199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152400" y="4953000"/>
            <a:ext cx="8839200" cy="124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500" dirty="0"/>
              <a:t>In the </a:t>
            </a:r>
            <a:r>
              <a:rPr lang="en-US" sz="2500" b="1" dirty="0" err="1"/>
              <a:t>Hb</a:t>
            </a:r>
            <a:r>
              <a:rPr lang="en-US" sz="2500" b="1" dirty="0"/>
              <a:t> E</a:t>
            </a:r>
            <a:r>
              <a:rPr lang="en-US" sz="2500" dirty="0"/>
              <a:t> defect, </a:t>
            </a:r>
            <a:r>
              <a:rPr lang="en-US" sz="2500" dirty="0" smtClean="0"/>
              <a:t>the missense </a:t>
            </a:r>
            <a:r>
              <a:rPr lang="en-US" sz="2500" dirty="0"/>
              <a:t>mutation (Glu26Lys) in codon 26 in exon 1 activates a cryptic donor splice site in </a:t>
            </a:r>
            <a:r>
              <a:rPr lang="en-US" sz="2500" dirty="0" smtClean="0"/>
              <a:t>codon 25 </a:t>
            </a:r>
            <a:r>
              <a:rPr lang="en-US" sz="2500" dirty="0"/>
              <a:t>that competes effectively with the normal donor site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16039" y="304800"/>
            <a:ext cx="762681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b="1" dirty="0" smtClean="0">
                <a:solidFill>
                  <a:srgbClr val="C00000"/>
                </a:solidFill>
              </a:rPr>
              <a:t>Coding sequence changes that also affect splicing</a:t>
            </a:r>
            <a:endParaRPr lang="en-US" sz="25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0459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4824"/>
    </mc:Choice>
    <mc:Fallback xmlns="">
      <p:transition spd="slow" advTm="134824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6E779-3A14-4A2D-A081-C071FA6E8475}" type="datetime12">
              <a:rPr lang="en-US" smtClean="0"/>
              <a:t>5:43 PM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FE042-F153-4977-80AA-EE46DA03662C}" type="slidenum">
              <a:rPr lang="en-US" smtClean="0"/>
              <a:t>29</a:t>
            </a:fld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96" t="18116" r="8741" b="10870"/>
          <a:stretch/>
        </p:blipFill>
        <p:spPr bwMode="auto">
          <a:xfrm>
            <a:off x="0" y="1219200"/>
            <a:ext cx="9144000" cy="48701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04800" y="228600"/>
            <a:ext cx="82296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 smtClean="0"/>
              <a:t>Complex thalassemias and HPFH</a:t>
            </a:r>
            <a:endParaRPr lang="en-US" sz="3000" b="1" dirty="0"/>
          </a:p>
        </p:txBody>
      </p:sp>
    </p:spTree>
    <p:extLst>
      <p:ext uri="{BB962C8B-B14F-4D97-AF65-F5344CB8AC3E}">
        <p14:creationId xmlns:p14="http://schemas.microsoft.com/office/powerpoint/2010/main" val="758866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3161"/>
    </mc:Choice>
    <mc:Fallback xmlns="">
      <p:transition spd="slow" advTm="113161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26" t="17572" r="11653" b="6250"/>
          <a:stretch/>
        </p:blipFill>
        <p:spPr bwMode="auto">
          <a:xfrm>
            <a:off x="1" y="609602"/>
            <a:ext cx="9087939" cy="5126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C1C397-B32C-4A4F-8711-CC47A105E206}" type="datetime12">
              <a:rPr lang="en-US" smtClean="0"/>
              <a:t>5:43 PM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FE042-F153-4977-80AA-EE46DA03662C}" type="slidenum">
              <a:rPr lang="en-US" smtClean="0"/>
              <a:t>3</a:t>
            </a:fld>
            <a:endParaRPr lang="en-US"/>
          </a:p>
        </p:txBody>
      </p:sp>
      <p:sp>
        <p:nvSpPr>
          <p:cNvPr id="4" name="Rounded Rectangle 3"/>
          <p:cNvSpPr/>
          <p:nvPr/>
        </p:nvSpPr>
        <p:spPr>
          <a:xfrm>
            <a:off x="2590800" y="1219200"/>
            <a:ext cx="914400" cy="152400"/>
          </a:xfrm>
          <a:prstGeom prst="round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2590800" y="1600200"/>
            <a:ext cx="2743200" cy="168476"/>
          </a:xfrm>
          <a:prstGeom prst="round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2590800" y="2002467"/>
            <a:ext cx="914400" cy="152400"/>
          </a:xfrm>
          <a:prstGeom prst="round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2590800" y="2774848"/>
            <a:ext cx="838200" cy="196952"/>
          </a:xfrm>
          <a:prstGeom prst="round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7772400" y="2590800"/>
            <a:ext cx="1143000" cy="152400"/>
          </a:xfrm>
          <a:prstGeom prst="round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3200400" y="3340199"/>
            <a:ext cx="1524000" cy="251582"/>
          </a:xfrm>
          <a:prstGeom prst="round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2628900" y="3954326"/>
            <a:ext cx="1943100" cy="202805"/>
          </a:xfrm>
          <a:prstGeom prst="round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3181350" y="4502258"/>
            <a:ext cx="1009650" cy="222141"/>
          </a:xfrm>
          <a:prstGeom prst="round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7086600" y="5334000"/>
            <a:ext cx="914400" cy="152400"/>
          </a:xfrm>
          <a:prstGeom prst="round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80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7253"/>
    </mc:Choice>
    <mc:Fallback xmlns="">
      <p:transition spd="slow" advTm="127253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52" t="48913" r="8295" b="18660"/>
          <a:stretch/>
        </p:blipFill>
        <p:spPr bwMode="auto">
          <a:xfrm>
            <a:off x="2921" y="762000"/>
            <a:ext cx="9109955" cy="1992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81000" y="3200400"/>
            <a:ext cx="830580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 smtClean="0"/>
              <a:t>Variation in clinical phenotype may have any of three genetic explanations: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 smtClean="0"/>
              <a:t>Allelic heterogeneity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 smtClean="0"/>
              <a:t>Locus heterogeneity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 smtClean="0"/>
              <a:t>Effect of modifier genes, e.g. β-thalassemia homozygotes who also inherit an </a:t>
            </a:r>
            <a:r>
              <a:rPr lang="el-GR" sz="2500" dirty="0" smtClean="0"/>
              <a:t>α</a:t>
            </a:r>
            <a:r>
              <a:rPr lang="en-US" sz="2500" dirty="0" smtClean="0"/>
              <a:t>-thalassemia variant</a:t>
            </a:r>
            <a:endParaRPr lang="en-US" sz="250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39818-2DEC-4A16-802C-C987BBA399ED}" type="datetime12">
              <a:rPr lang="en-US" smtClean="0"/>
              <a:t>5:43 PM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FE042-F153-4977-80AA-EE46DA03662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23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4270"/>
    </mc:Choice>
    <mc:Fallback xmlns="">
      <p:transition spd="slow" advTm="144270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32" t="17606" r="50000" b="6045"/>
          <a:stretch/>
        </p:blipFill>
        <p:spPr bwMode="auto">
          <a:xfrm>
            <a:off x="164284" y="152400"/>
            <a:ext cx="4849053" cy="5585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F4B22-F7EE-4391-AEDE-D16D1F6B25EC}" type="datetime12">
              <a:rPr lang="en-US" smtClean="0"/>
              <a:t>5:43 PM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FE042-F153-4977-80AA-EE46DA03662C}" type="slidenum">
              <a:rPr lang="en-US" smtClean="0"/>
              <a:t>5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5013337" y="152400"/>
            <a:ext cx="4130663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500" dirty="0" smtClean="0"/>
              <a:t>Hemoglobin is the oxygen carrier in red blood cells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500" dirty="0" smtClean="0"/>
              <a:t>Each is composed of four subunits: 2 </a:t>
            </a:r>
            <a:r>
              <a:rPr lang="el-GR" sz="2500" dirty="0" smtClean="0"/>
              <a:t>α</a:t>
            </a:r>
            <a:r>
              <a:rPr lang="en-US" sz="2500" dirty="0" smtClean="0"/>
              <a:t>–globin chains and 2 </a:t>
            </a:r>
            <a:r>
              <a:rPr lang="en-US" sz="2500" dirty="0"/>
              <a:t>β</a:t>
            </a:r>
            <a:r>
              <a:rPr lang="en-US" sz="2500" dirty="0" smtClean="0"/>
              <a:t>–globin chains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500" dirty="0" smtClean="0"/>
              <a:t>Each subunit is composed of a polypeptide chain, globin, and a prosthetic group, </a:t>
            </a:r>
            <a:r>
              <a:rPr lang="en-US" sz="2500" dirty="0" err="1" smtClean="0"/>
              <a:t>heme</a:t>
            </a:r>
            <a:r>
              <a:rPr lang="en-US" sz="2500" dirty="0" smtClean="0"/>
              <a:t>, an iron-containing pigment that combines with oxygen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500" dirty="0" smtClean="0"/>
              <a:t>The predominant adult hemoglobin, </a:t>
            </a:r>
            <a:r>
              <a:rPr lang="en-US" sz="2500" b="1" dirty="0" err="1" smtClean="0"/>
              <a:t>Hb</a:t>
            </a:r>
            <a:r>
              <a:rPr lang="en-US" sz="2500" b="1" dirty="0" smtClean="0"/>
              <a:t> A</a:t>
            </a:r>
            <a:r>
              <a:rPr lang="en-US" sz="2500" dirty="0" smtClean="0"/>
              <a:t>, has </a:t>
            </a:r>
            <a:r>
              <a:rPr lang="el-GR" sz="2500" b="1" dirty="0" smtClean="0"/>
              <a:t>α</a:t>
            </a:r>
            <a:r>
              <a:rPr lang="en-US" sz="2500" b="1" dirty="0" smtClean="0"/>
              <a:t>2β2 </a:t>
            </a:r>
            <a:r>
              <a:rPr lang="en-US" sz="2500" dirty="0" smtClean="0"/>
              <a:t>structure, a tetramer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1282909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0073"/>
    </mc:Choice>
    <mc:Fallback xmlns="">
      <p:transition spd="slow" advTm="110073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70" t="16373" r="29722" b="8152"/>
          <a:stretch/>
        </p:blipFill>
        <p:spPr bwMode="auto">
          <a:xfrm>
            <a:off x="1142999" y="49370"/>
            <a:ext cx="6493565" cy="55211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951A0-514A-4681-9A1F-52D256E42947}" type="datetime12">
              <a:rPr lang="en-US" smtClean="0"/>
              <a:t>5:43 PM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FE042-F153-4977-80AA-EE46DA03662C}" type="slidenum">
              <a:rPr lang="en-US" smtClean="0"/>
              <a:t>6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139779" y="5638800"/>
            <a:ext cx="762000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smtClean="0"/>
              <a:t>Organization of the human globin genes. </a:t>
            </a:r>
            <a:r>
              <a:rPr lang="el-GR" sz="2500" dirty="0" smtClean="0"/>
              <a:t>α</a:t>
            </a:r>
            <a:r>
              <a:rPr lang="en-US" sz="2500" dirty="0" smtClean="0"/>
              <a:t>-like genes are on chromosome 16, β-like genes are on chromosome 11.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3334724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1104"/>
    </mc:Choice>
    <mc:Fallback xmlns="">
      <p:transition spd="slow" advTm="161104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98" t="18397" r="17602" b="8514"/>
          <a:stretch/>
        </p:blipFill>
        <p:spPr bwMode="auto">
          <a:xfrm>
            <a:off x="381000" y="533400"/>
            <a:ext cx="8092925" cy="53465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6CC59-A2F0-4DE5-A227-59F401950376}" type="datetime12">
              <a:rPr lang="en-US" smtClean="0"/>
              <a:t>5:43 PM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FE042-F153-4977-80AA-EE46DA03662C}" type="slidenum">
              <a:rPr lang="en-US" smtClean="0"/>
              <a:t>7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609600" y="5410200"/>
            <a:ext cx="1143000" cy="228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07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9825"/>
    </mc:Choice>
    <mc:Fallback xmlns="">
      <p:transition spd="slow" advTm="109825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19" t="34155" r="15462" b="25544"/>
          <a:stretch/>
        </p:blipFill>
        <p:spPr bwMode="auto">
          <a:xfrm>
            <a:off x="558085" y="1634544"/>
            <a:ext cx="8004313" cy="29481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DFF604-FCA8-4539-A38B-B98A9E713FC8}" type="datetime12">
              <a:rPr lang="en-US" smtClean="0"/>
              <a:t>5:43 PM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FE042-F153-4977-80AA-EE46DA03662C}" type="slidenum">
              <a:rPr lang="en-US" smtClean="0"/>
              <a:t>8</a:t>
            </a:fld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2743200" y="3429000"/>
            <a:ext cx="2209800" cy="228600"/>
          </a:xfrm>
          <a:prstGeom prst="round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531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020"/>
    </mc:Choice>
    <mc:Fallback xmlns="">
      <p:transition spd="slow" advTm="62020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6E779-3A14-4A2D-A081-C071FA6E8475}" type="datetime12">
              <a:rPr lang="en-US" smtClean="0"/>
              <a:t>5:43 PM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FE042-F153-4977-80AA-EE46DA03662C}" type="slidenum">
              <a:rPr lang="en-US" smtClean="0"/>
              <a:t>9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52400" y="304800"/>
            <a:ext cx="8839200" cy="5093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 smtClean="0"/>
              <a:t>Gene dosage, developmental expression of globins, and clinical disease</a:t>
            </a:r>
          </a:p>
          <a:p>
            <a:endParaRPr lang="en-US" sz="2500" dirty="0"/>
          </a:p>
          <a:p>
            <a:r>
              <a:rPr lang="en-US" sz="2500" dirty="0" smtClean="0"/>
              <a:t>There are four </a:t>
            </a:r>
            <a:r>
              <a:rPr lang="el-GR" sz="2500" dirty="0" smtClean="0"/>
              <a:t>α</a:t>
            </a:r>
            <a:r>
              <a:rPr lang="en-US" sz="2500" dirty="0" smtClean="0"/>
              <a:t>-globin and two β-globin genes per diploid genome</a:t>
            </a:r>
          </a:p>
          <a:p>
            <a:endParaRPr lang="en-US" sz="2500" dirty="0" smtClean="0"/>
          </a:p>
          <a:p>
            <a:r>
              <a:rPr lang="en-US" sz="2500" dirty="0"/>
              <a:t>β</a:t>
            </a:r>
            <a:r>
              <a:rPr lang="en-US" sz="2500" dirty="0" smtClean="0"/>
              <a:t>-globin mutations are more likely to cause disease than are </a:t>
            </a:r>
            <a:r>
              <a:rPr lang="el-GR" sz="2500" dirty="0"/>
              <a:t>α</a:t>
            </a:r>
            <a:r>
              <a:rPr lang="en-US" sz="2500" dirty="0"/>
              <a:t>-globin </a:t>
            </a:r>
            <a:r>
              <a:rPr lang="en-US" sz="2500" dirty="0" smtClean="0"/>
              <a:t>mutations since a single β-globin mutation affects 50% of β chains, whereas a single </a:t>
            </a:r>
            <a:r>
              <a:rPr lang="el-GR" sz="2500" dirty="0" smtClean="0"/>
              <a:t>α</a:t>
            </a:r>
            <a:r>
              <a:rPr lang="en-US" sz="2500" dirty="0"/>
              <a:t> </a:t>
            </a:r>
            <a:r>
              <a:rPr lang="en-US" sz="2500" dirty="0" smtClean="0"/>
              <a:t>globin mutation affects only 25% of </a:t>
            </a:r>
            <a:r>
              <a:rPr lang="el-GR" sz="2500" dirty="0" smtClean="0"/>
              <a:t>α</a:t>
            </a:r>
            <a:r>
              <a:rPr lang="en-US" sz="2500" dirty="0" smtClean="0"/>
              <a:t> chains</a:t>
            </a:r>
          </a:p>
          <a:p>
            <a:endParaRPr lang="en-US" sz="2500" dirty="0"/>
          </a:p>
          <a:p>
            <a:r>
              <a:rPr lang="en-US" sz="2500" dirty="0" smtClean="0"/>
              <a:t>β-globin mutations have no prenatal consequences </a:t>
            </a:r>
          </a:p>
          <a:p>
            <a:r>
              <a:rPr lang="el-GR" sz="2500" dirty="0" smtClean="0"/>
              <a:t>α</a:t>
            </a:r>
            <a:r>
              <a:rPr lang="en-US" sz="2500" dirty="0" smtClean="0"/>
              <a:t>-globin mutations cause disease in both fetal and postnatal life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2818170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1103"/>
    </mc:Choice>
    <mc:Fallback xmlns="">
      <p:transition spd="slow" advTm="121103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1479</TotalTime>
  <Words>1012</Words>
  <Application>Microsoft Office PowerPoint</Application>
  <PresentationFormat>On-screen Show (4:3)</PresentationFormat>
  <Paragraphs>144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3" baseType="lpstr">
      <vt:lpstr>Arial</vt:lpstr>
      <vt:lpstr>Calibri</vt:lpstr>
      <vt:lpstr>Sabon-Roman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Asem</dc:creator>
  <cp:lastModifiedBy>HAMZEH AYED ELAMIN ABID</cp:lastModifiedBy>
  <cp:revision>64</cp:revision>
  <dcterms:created xsi:type="dcterms:W3CDTF">2017-11-13T15:20:39Z</dcterms:created>
  <dcterms:modified xsi:type="dcterms:W3CDTF">2025-02-18T14:44:31Z</dcterms:modified>
</cp:coreProperties>
</file>